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9" r:id="rId2"/>
    <p:sldId id="262" r:id="rId3"/>
    <p:sldId id="299" r:id="rId4"/>
    <p:sldId id="291" r:id="rId5"/>
    <p:sldId id="294" r:id="rId6"/>
    <p:sldId id="292" r:id="rId7"/>
    <p:sldId id="287" r:id="rId8"/>
    <p:sldId id="289" r:id="rId9"/>
    <p:sldId id="297" r:id="rId10"/>
    <p:sldId id="293" r:id="rId11"/>
    <p:sldId id="295" r:id="rId12"/>
    <p:sldId id="300" r:id="rId13"/>
    <p:sldId id="298" r:id="rId14"/>
    <p:sldId id="296" r:id="rId15"/>
    <p:sldId id="302" r:id="rId16"/>
    <p:sldId id="304" r:id="rId17"/>
    <p:sldId id="305" r:id="rId18"/>
    <p:sldId id="308" r:id="rId19"/>
    <p:sldId id="311" r:id="rId20"/>
    <p:sldId id="313" r:id="rId21"/>
    <p:sldId id="314" r:id="rId22"/>
    <p:sldId id="315" r:id="rId23"/>
    <p:sldId id="318" r:id="rId24"/>
    <p:sldId id="319" r:id="rId25"/>
    <p:sldId id="332" r:id="rId26"/>
    <p:sldId id="320" r:id="rId27"/>
    <p:sldId id="321" r:id="rId28"/>
    <p:sldId id="322" r:id="rId29"/>
    <p:sldId id="317" r:id="rId30"/>
    <p:sldId id="324" r:id="rId31"/>
    <p:sldId id="323" r:id="rId32"/>
    <p:sldId id="333" r:id="rId33"/>
    <p:sldId id="316" r:id="rId34"/>
    <p:sldId id="325" r:id="rId35"/>
    <p:sldId id="329" r:id="rId36"/>
    <p:sldId id="330" r:id="rId37"/>
    <p:sldId id="326" r:id="rId38"/>
    <p:sldId id="327" r:id="rId39"/>
    <p:sldId id="328" r:id="rId40"/>
    <p:sldId id="283" r:id="rId4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07" autoAdjust="0"/>
  </p:normalViewPr>
  <p:slideViewPr>
    <p:cSldViewPr snapToGrid="0">
      <p:cViewPr varScale="1">
        <p:scale>
          <a:sx n="52" d="100"/>
          <a:sy n="52" d="100"/>
        </p:scale>
        <p:origin x="84" y="77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10월 13일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10월 13일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95.png"/><Relationship Id="rId10" Type="http://schemas.openxmlformats.org/officeDocument/2006/relationships/image" Target="../media/image63.sv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6" y="456990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42133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0"/>
            <a:ext cx="323851" cy="34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8"/>
            <a:ext cx="5314949" cy="165920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읽어드리는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9062" y="724547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mybatis-context.xml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492531" y="5087488"/>
            <a:ext cx="363699" cy="4572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900" y="5001764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56128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om.xml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507603" y="1939979"/>
            <a:ext cx="2095792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93997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93998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93997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93997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2380" y="2922310"/>
            <a:ext cx="2293059" cy="140732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hlinkClick r:id="rId6" action="ppaction://hlinksldjump"/>
              </a:rPr>
              <a:t>지우기</a:t>
            </a:r>
            <a:r>
              <a:rPr lang="en-US" altLang="ko-KR" sz="900" b="1" dirty="0" smtClean="0">
                <a:solidFill>
                  <a:schemeClr val="tx1"/>
                </a:solidFill>
                <a:hlinkClick r:id="rId6" action="ppaction://hlinksldjump"/>
              </a:rPr>
              <a:t>**</a:t>
            </a:r>
            <a:r>
              <a:rPr lang="ko-KR" altLang="en-US" sz="900" b="1" dirty="0">
                <a:solidFill>
                  <a:schemeClr val="tx1"/>
                </a:solidFill>
              </a:rPr>
              <a:t>검색 자동 완성 기능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비동기 브라우저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서버 통신 </a:t>
            </a:r>
            <a:r>
              <a:rPr lang="en-US" altLang="ko-KR" sz="900" b="1" dirty="0">
                <a:solidFill>
                  <a:schemeClr val="tx1"/>
                </a:solidFill>
              </a:rPr>
              <a:t>(AJAX))</a:t>
            </a:r>
            <a:r>
              <a:rPr lang="ko-KR" altLang="en-US" sz="900" b="1" dirty="0">
                <a:solidFill>
                  <a:schemeClr val="tx1"/>
                </a:solidFill>
              </a:rPr>
              <a:t>위해 </a:t>
            </a:r>
            <a:r>
              <a:rPr lang="en-US" altLang="ko-KR" sz="900" b="1" dirty="0" err="1">
                <a:solidFill>
                  <a:schemeClr val="tx1"/>
                </a:solidFill>
              </a:rPr>
              <a:t>json</a:t>
            </a:r>
            <a:r>
              <a:rPr lang="ko-KR" altLang="en-US" sz="900" b="1" dirty="0">
                <a:solidFill>
                  <a:schemeClr val="tx1"/>
                </a:solidFill>
              </a:rPr>
              <a:t>사용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0330" y="5763824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997724"/>
            <a:ext cx="6009287" cy="377356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주문 기능 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관리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2911010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-mapper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7" y="1140643"/>
            <a:ext cx="1903484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구름 24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3117" y="4490292"/>
            <a:ext cx="7293529" cy="3275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servlet-context.xml </a:t>
            </a:r>
            <a:r>
              <a:rPr lang="en-US" altLang="ko-KR" sz="1400" b="1" dirty="0" err="1" smtClean="0"/>
              <a:t>tilesViewResolver</a:t>
            </a:r>
            <a:r>
              <a:rPr lang="ko-KR" altLang="en-US" sz="1400" b="1" dirty="0"/>
              <a:t>를 사용 해 </a:t>
            </a:r>
            <a:r>
              <a:rPr lang="en-US" altLang="ko-KR" sz="1400" b="1" dirty="0"/>
              <a:t>Controller</a:t>
            </a:r>
            <a:r>
              <a:rPr lang="ko-KR" altLang="en-US" sz="1400" b="1" dirty="0"/>
              <a:t>를 통해 반환 된 뷰 이름의</a:t>
            </a:r>
            <a:r>
              <a:rPr lang="en-US" altLang="ko-KR" sz="1400" b="1" dirty="0"/>
              <a:t> JSP</a:t>
            </a:r>
            <a:r>
              <a:rPr lang="ko-KR" altLang="en-US" sz="1400" b="1" dirty="0"/>
              <a:t>를 화면에 표시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1260842"/>
            <a:ext cx="6337187" cy="30877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2482994"/>
            <a:ext cx="5062193" cy="6372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2051628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***ControllerImpl.java </a:t>
            </a:r>
            <a:r>
              <a:rPr lang="ko-KR" altLang="en-US" sz="1400" b="1" dirty="0" smtClean="0"/>
              <a:t>브라우저에서 </a:t>
            </a:r>
            <a:r>
              <a:rPr lang="ko-KR" altLang="en-US" sz="1400" b="1" dirty="0"/>
              <a:t>매핑 된 주소로 요청 시 </a:t>
            </a:r>
            <a:endParaRPr lang="en-US" altLang="ko-KR" sz="1400" b="1" dirty="0"/>
          </a:p>
          <a:p>
            <a:r>
              <a:rPr lang="en-US" altLang="ko-KR" sz="1400" b="1" dirty="0" err="1"/>
              <a:t>ModelAndView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객체에 설정 된 뷰 이름을 </a:t>
            </a:r>
            <a:r>
              <a:rPr lang="en-US" altLang="ko-KR" sz="1400" b="1" dirty="0" err="1"/>
              <a:t>tilesViewResolver</a:t>
            </a:r>
            <a:r>
              <a:rPr lang="ko-KR" altLang="en-US" sz="1400" b="1" dirty="0"/>
              <a:t>로 반환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17" y="4764390"/>
            <a:ext cx="7338388" cy="140557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53117" y="4734697"/>
            <a:ext cx="7338388" cy="14649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622311" y="1103839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22311" y="3943968"/>
            <a:ext cx="2888243" cy="48216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16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32140" y="566911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연결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7"/>
          <a:stretch/>
        </p:blipFill>
        <p:spPr>
          <a:xfrm>
            <a:off x="3592582" y="2133758"/>
            <a:ext cx="1714478" cy="233016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b="20020"/>
          <a:stretch/>
        </p:blipFill>
        <p:spPr>
          <a:xfrm>
            <a:off x="468396" y="2070529"/>
            <a:ext cx="1740855" cy="22609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90237" r="60263"/>
          <a:stretch/>
        </p:blipFill>
        <p:spPr>
          <a:xfrm>
            <a:off x="3614131" y="1975934"/>
            <a:ext cx="2994276" cy="19657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60263" b="90337"/>
          <a:stretch/>
        </p:blipFill>
        <p:spPr>
          <a:xfrm>
            <a:off x="468396" y="2004475"/>
            <a:ext cx="2994276" cy="1945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45397" y="1763211"/>
            <a:ext cx="1830982" cy="4283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그 외 사용자 메뉴 표시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&gt;&lt;/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9288" y="1753287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관리자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8574" y="1756694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ko-KR" altLang="en-US" sz="1200" b="1" dirty="0" smtClean="0"/>
              <a:t>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84190" y="1306970"/>
            <a:ext cx="3000652" cy="29827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00" y="1962724"/>
            <a:ext cx="2976551" cy="209788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60481" y="1975933"/>
            <a:ext cx="1915898" cy="196689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56905" y="1954446"/>
            <a:ext cx="2855222" cy="20112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6"/>
          <a:stretch/>
        </p:blipFill>
        <p:spPr>
          <a:xfrm>
            <a:off x="6481541" y="2210439"/>
            <a:ext cx="1994838" cy="3080275"/>
          </a:xfrm>
          <a:prstGeom prst="rect">
            <a:avLst/>
          </a:prstGeom>
        </p:spPr>
      </p:pic>
      <p:sp>
        <p:nvSpPr>
          <p:cNvPr id="33" name="구름 32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377" y="2108959"/>
            <a:ext cx="3248198" cy="29212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672660" y="2050745"/>
            <a:ext cx="3333832" cy="3039652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594536" y="1303638"/>
            <a:ext cx="3333833" cy="34539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2096189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30232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326950" y="3055001"/>
            <a:ext cx="3848181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441" y="3553153"/>
            <a:ext cx="1076325" cy="2492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4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4" y="3648664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96782" y="1150070"/>
            <a:ext cx="2649733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6782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38184" y="4799242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83865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5994" y="5191200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31" idx="2"/>
          </p:cNvCxnSpPr>
          <p:nvPr/>
        </p:nvCxnSpPr>
        <p:spPr>
          <a:xfrm flipH="1" flipV="1">
            <a:off x="3234613" y="3469064"/>
            <a:ext cx="349252" cy="1330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96" y="3627384"/>
            <a:ext cx="1143000" cy="233977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</p:cNvCxnSpPr>
          <p:nvPr/>
        </p:nvCxnSpPr>
        <p:spPr>
          <a:xfrm>
            <a:off x="10481296" y="4797272"/>
            <a:ext cx="473719" cy="52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45289" y="3593873"/>
            <a:ext cx="2689929" cy="2410737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36" y="1050980"/>
            <a:ext cx="3365292" cy="248869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833342" y="1026787"/>
            <a:ext cx="3451465" cy="2526366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3558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4472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49830" y="2373427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763047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4237035"/>
            <a:ext cx="2160000" cy="1903840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Spring MVC </a:t>
            </a:r>
            <a:r>
              <a:rPr lang="en-US" altLang="ko-KR" sz="1400" dirty="0" smtClean="0"/>
              <a:t>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Web Application </a:t>
            </a:r>
            <a:r>
              <a:rPr lang="en-US" altLang="ko-KR" sz="1400" dirty="0" smtClean="0"/>
              <a:t>Structure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1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823821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4544105" y="2373427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763047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4241797"/>
            <a:ext cx="2160588" cy="21821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Maven </a:t>
            </a:r>
            <a:r>
              <a:rPr lang="en-US" altLang="ko-KR" sz="1400" dirty="0">
                <a:solidFill>
                  <a:schemeClr val="tx1"/>
                </a:solidFill>
              </a:rPr>
              <a:t>configuration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8315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5317" y="4241796"/>
            <a:ext cx="2160588" cy="1821545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메인 페이지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상세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smtClean="0"/>
              <a:t>검색 자동 </a:t>
            </a:r>
            <a:r>
              <a:rPr lang="ko-KR" altLang="en-US" sz="1400" dirty="0" smtClean="0"/>
              <a:t>완성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로그인과 회원 가입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장바구니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주문 기능 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관리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01923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99526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>
          <a:xfrm>
            <a:off x="9121236" y="2448402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4241796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 해결 및 결과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2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3</a:t>
            </a:r>
          </a:p>
          <a:p>
            <a:pPr algn="l" rtl="0"/>
            <a:endParaRPr lang="ko-KR" altLang="ru-RU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599190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6838573" y="237342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52000" y="1227760"/>
            <a:ext cx="11340000" cy="4680000"/>
          </a:xfrm>
        </p:spPr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에서 </a:t>
            </a:r>
            <a:r>
              <a:rPr lang="ko-KR" altLang="en-US" dirty="0">
                <a:hlinkClick r:id="rId4" action="ppaction://hlinksldjump"/>
              </a:rPr>
              <a:t>의존성</a:t>
            </a:r>
            <a:r>
              <a:rPr lang="ko-KR" altLang="en-US" dirty="0"/>
              <a:t>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1821006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검색창에</a:t>
            </a:r>
            <a:r>
              <a:rPr lang="ko-KR" altLang="en-US" sz="1400" b="1" dirty="0" smtClean="0"/>
              <a:t> 입력한 키워드를 가져와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키워드가 포함된 상품 제목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4663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키워드가 포함된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문자열 변환 후 브라우저로 출력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608025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표시</a:t>
            </a:r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75631" y="1077835"/>
            <a:ext cx="1901962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935055"/>
            <a:ext cx="7918338" cy="3018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0" y="4953110"/>
            <a:ext cx="9595014" cy="12672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71789" y="3935564"/>
            <a:ext cx="4793880" cy="10175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65668" y="4277932"/>
            <a:ext cx="3357155" cy="6751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</a:t>
            </a:r>
            <a:r>
              <a:rPr lang="ko-KR" altLang="en-US" sz="1400" b="1" dirty="0" err="1" smtClean="0"/>
              <a:t>과정시</a:t>
            </a:r>
            <a:r>
              <a:rPr lang="ko-KR" altLang="en-US" sz="1400" b="1" dirty="0" smtClean="0"/>
              <a:t>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798970" y="1330433"/>
            <a:ext cx="388615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5" y="2076994"/>
            <a:ext cx="7549406" cy="32799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32000" y="489152"/>
            <a:ext cx="11340000" cy="432000"/>
          </a:xfrm>
        </p:spPr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7213" y="1337406"/>
            <a:ext cx="177406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3604492"/>
            <a:ext cx="3458058" cy="962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2666618"/>
            <a:ext cx="3458058" cy="9378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31282" y="2621904"/>
            <a:ext cx="4036422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5351" y="3822951"/>
            <a:ext cx="4036422" cy="46980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331282" y="4589059"/>
            <a:ext cx="4036422" cy="5888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0" idx="3"/>
            <a:endCxn id="9" idx="1"/>
          </p:cNvCxnSpPr>
          <p:nvPr/>
        </p:nvCxnSpPr>
        <p:spPr>
          <a:xfrm>
            <a:off x="6367704" y="3109292"/>
            <a:ext cx="1241918" cy="2626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8" idx="1"/>
          </p:cNvCxnSpPr>
          <p:nvPr/>
        </p:nvCxnSpPr>
        <p:spPr>
          <a:xfrm>
            <a:off x="6371773" y="4057855"/>
            <a:ext cx="1237849" cy="2781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7" idx="1"/>
          </p:cNvCxnSpPr>
          <p:nvPr/>
        </p:nvCxnSpPr>
        <p:spPr>
          <a:xfrm>
            <a:off x="6367704" y="4883482"/>
            <a:ext cx="1267949" cy="4356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7635653" y="4486365"/>
            <a:ext cx="3801005" cy="881368"/>
          </a:xfrm>
        </p:spPr>
      </p:pic>
      <p:sp>
        <p:nvSpPr>
          <p:cNvPr id="26" name="직사각형 25"/>
          <p:cNvSpPr/>
          <p:nvPr/>
        </p:nvSpPr>
        <p:spPr>
          <a:xfrm>
            <a:off x="7632672" y="2666618"/>
            <a:ext cx="3435008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639722" y="3641394"/>
            <a:ext cx="3435008" cy="867827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32672" y="4509221"/>
            <a:ext cx="3705890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2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63737"/>
            <a:ext cx="6524625" cy="34480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2000" y="2063737"/>
            <a:ext cx="6524625" cy="83662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2362" y="2606282"/>
            <a:ext cx="3655645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가입시 입력한 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32000" y="1401871"/>
            <a:ext cx="383834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2000" y="3562229"/>
            <a:ext cx="6524625" cy="19495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2362" y="5217706"/>
            <a:ext cx="4354007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</a:t>
            </a:r>
            <a:r>
              <a:rPr lang="ko-KR" altLang="en-US" sz="1400" b="1" dirty="0" err="1" smtClean="0"/>
              <a:t>가입창에서</a:t>
            </a:r>
            <a:r>
              <a:rPr lang="ko-KR" altLang="en-US" sz="1400" b="1" dirty="0" smtClean="0"/>
              <a:t> 입력한 회원 정보를 테이블에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575"/>
          <a:stretch/>
        </p:blipFill>
        <p:spPr>
          <a:xfrm>
            <a:off x="432000" y="2586032"/>
            <a:ext cx="5500687" cy="1943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93163"/>
          <a:stretch/>
        </p:blipFill>
        <p:spPr>
          <a:xfrm>
            <a:off x="418305" y="2143799"/>
            <a:ext cx="5500687" cy="36472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2000" y="2123563"/>
            <a:ext cx="4925813" cy="233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3999199"/>
            <a:ext cx="5500687" cy="63059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0334" y="1422943"/>
            <a:ext cx="2652804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memberForm.jsp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4062" y="2386027"/>
            <a:ext cx="3993751" cy="2594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다음에서 제공하는 주소 검색을 사용하기 위해 포함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8305" y="3697245"/>
            <a:ext cx="4454325" cy="27337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지번 주소와 </a:t>
            </a:r>
            <a:r>
              <a:rPr lang="ko-KR" altLang="en-US" sz="1400" b="1" dirty="0" err="1" smtClean="0"/>
              <a:t>도로명</a:t>
            </a:r>
            <a:r>
              <a:rPr lang="ko-KR" altLang="en-US" sz="1400" b="1" dirty="0" smtClean="0"/>
              <a:t> 주소를 텍스트 창에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25" y="547417"/>
            <a:ext cx="3807504" cy="1551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1" y="2143798"/>
            <a:ext cx="4099612" cy="45802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486" y="547417"/>
            <a:ext cx="2633512" cy="28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9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26065"/>
          <a:stretch/>
        </p:blipFill>
        <p:spPr>
          <a:xfrm>
            <a:off x="5829806" y="1485900"/>
            <a:ext cx="6121704" cy="51709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06" t="8325" b="4342"/>
          <a:stretch/>
        </p:blipFill>
        <p:spPr>
          <a:xfrm>
            <a:off x="271463" y="2037893"/>
            <a:ext cx="5730338" cy="3305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152000"/>
            <a:ext cx="175501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c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art.xml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458" y="2258128"/>
            <a:ext cx="5386348" cy="7523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3458" y="3972605"/>
            <a:ext cx="4500037" cy="1192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6287" y="4900102"/>
            <a:ext cx="1026400" cy="265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구름 14">
            <a:hlinkClick r:id="rId4" action="ppaction://hlinksldjump"/>
          </p:cNvPr>
          <p:cNvSpPr/>
          <p:nvPr/>
        </p:nvSpPr>
        <p:spPr>
          <a:xfrm>
            <a:off x="4468422" y="432000"/>
            <a:ext cx="671512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2000" y="3097699"/>
            <a:ext cx="4897238" cy="2007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테이블 추가하기 전 그 상품 번호가 장바구니에 담겨있는지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78911" y="5381545"/>
            <a:ext cx="2317458" cy="10906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번호가 이미 </a:t>
            </a:r>
            <a:r>
              <a:rPr lang="ko-KR" altLang="en-US" sz="1400" b="1" dirty="0" smtClean="0"/>
              <a:t>장바구니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/>
              <a:t>테이블에 있으면</a:t>
            </a:r>
            <a:endParaRPr lang="en-US" altLang="ko-KR" sz="1400" b="1" dirty="0"/>
          </a:p>
          <a:p>
            <a:r>
              <a:rPr lang="ko-KR" altLang="en-US" sz="1400" b="1" dirty="0"/>
              <a:t> 이미 추가되었다는 메시지를</a:t>
            </a:r>
            <a:endParaRPr lang="en-US" altLang="ko-KR" sz="1400" b="1" dirty="0"/>
          </a:p>
          <a:p>
            <a:r>
              <a:rPr lang="ko-KR" altLang="en-US" sz="1400" b="1" dirty="0"/>
              <a:t>브라우저로 전송하고</a:t>
            </a:r>
            <a:r>
              <a:rPr lang="en-US" altLang="ko-KR" sz="1400" b="1" dirty="0" smtClean="0"/>
              <a:t>,</a:t>
            </a:r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/>
              <a:t>없으면 테이블에 추가</a:t>
            </a:r>
            <a:r>
              <a:rPr lang="en-US" altLang="ko-KR" sz="1400" b="1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29807" y="1030406"/>
            <a:ext cx="3474449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72225" y="5436053"/>
            <a:ext cx="2806685" cy="9672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98495" y="3457575"/>
            <a:ext cx="2806685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98494" y="3181449"/>
            <a:ext cx="2806685" cy="24755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 받음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372224" y="5100637"/>
            <a:ext cx="4106811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25" y="4792535"/>
            <a:ext cx="4106810" cy="27952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smtClean="0"/>
              <a:t>상품 번호가 장바구니 테이블에 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4567" y="61926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8399" y="2834714"/>
            <a:ext cx="3509835" cy="66565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endParaRPr lang="en-US" altLang="ko-KR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9192"/>
          <a:stretch/>
        </p:blipFill>
        <p:spPr>
          <a:xfrm>
            <a:off x="248738" y="1702544"/>
            <a:ext cx="5649361" cy="141796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098" y="1194749"/>
            <a:ext cx="3090100" cy="46133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098" y="1667941"/>
            <a:ext cx="4861683" cy="1395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86017" y="2248296"/>
            <a:ext cx="4754598" cy="3981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테이블에 추가하지 전에 동일한 상품 번호의 개수를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3" y="4454794"/>
            <a:ext cx="7048500" cy="16573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5863" y="4428832"/>
            <a:ext cx="7048500" cy="178807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6098" y="3959050"/>
            <a:ext cx="309010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CartDAOImpl.java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89555" y="4728568"/>
            <a:ext cx="3509835" cy="692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이미 장바구니에 추가된 상품인지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/>
              <a:t>.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632" y="4516890"/>
            <a:ext cx="4543425" cy="1638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923683"/>
            <a:ext cx="3171825" cy="2228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669" y="1280745"/>
            <a:ext cx="75057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1" y="1768789"/>
            <a:ext cx="5735848" cy="45364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8289" y="4428832"/>
            <a:ext cx="3799002" cy="10764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3677" y="2552462"/>
            <a:ext cx="4493358" cy="5301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10705" y="5832000"/>
            <a:ext cx="3016577" cy="2105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705" y="6238995"/>
            <a:ext cx="4269365" cy="260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선택한 상품만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저장한 후 세션에 바인딩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81461" y="4414075"/>
            <a:ext cx="2575151" cy="133094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번호와 </a:t>
            </a:r>
            <a:r>
              <a:rPr lang="en-US" altLang="ko-KR" sz="1400" b="1" dirty="0" err="1" smtClean="0"/>
              <a:t>GoodsVO</a:t>
            </a:r>
            <a:r>
              <a:rPr lang="ko-KR" altLang="en-US" sz="1400" b="1" dirty="0" smtClean="0"/>
              <a:t>의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번호가 같으면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주문하는 상품이므로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객체를 생성한 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정보를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설정하고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4607834"/>
          </a:xfrm>
        </p:spPr>
        <p:txBody>
          <a:bodyPr/>
          <a:lstStyle/>
          <a:p>
            <a:pPr algn="l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4694548"/>
            <a:ext cx="6009287" cy="127654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Web Application Structure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7" y="1790224"/>
            <a:ext cx="4572881" cy="46022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790224"/>
            <a:ext cx="4672878" cy="53411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84" y="3322644"/>
            <a:ext cx="5113423" cy="2437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1999" y="1318012"/>
            <a:ext cx="2282921" cy="4554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o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7013" y="2796867"/>
            <a:ext cx="2458954" cy="4840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00" y="2329033"/>
            <a:ext cx="4754598" cy="47840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&lt;</a:t>
            </a:r>
            <a:r>
              <a:rPr lang="en-US" altLang="ko-KR" sz="1400" b="1" dirty="0" err="1" smtClean="0"/>
              <a:t>selectKey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태그를 이용해 오라클의 시퀀스를 번호를 가져온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다음 가져온 다음 주문테이블의 각 레코드 구분 번호로 사용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337013" y="3280938"/>
            <a:ext cx="5400763" cy="8572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6595" y="5915851"/>
            <a:ext cx="5294812" cy="8110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ko-KR" altLang="en-US" sz="1400" b="1" dirty="0" smtClean="0"/>
              <a:t>장바구니에서 </a:t>
            </a:r>
            <a:r>
              <a:rPr lang="ko-KR" altLang="en-US" sz="1400" b="1" dirty="0"/>
              <a:t>한 개의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pPr algn="r"/>
            <a:r>
              <a:rPr lang="ko-KR" altLang="en-US" sz="1400" b="1" dirty="0" smtClean="0"/>
              <a:t>장바구니에 </a:t>
            </a:r>
            <a:r>
              <a:rPr lang="ko-KR" altLang="en-US" sz="1400" b="1" dirty="0"/>
              <a:t>담긴 모든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 algn="r"/>
            <a:r>
              <a:rPr lang="ko-KR" altLang="en-US" sz="1400" b="1" dirty="0" smtClean="0"/>
              <a:t>주문 </a:t>
            </a:r>
            <a:r>
              <a:rPr lang="ko-KR" altLang="en-US" sz="1400" b="1" dirty="0"/>
              <a:t>결과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30416"/>
              </p:ext>
            </p:extLst>
          </p:nvPr>
        </p:nvGraphicFramePr>
        <p:xfrm>
          <a:off x="5286596" y="1340845"/>
          <a:ext cx="6575666" cy="9791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8399">
                  <a:extLst>
                    <a:ext uri="{9D8B030D-6E8A-4147-A177-3AD203B41FA5}">
                      <a16:colId xmlns:a16="http://schemas.microsoft.com/office/drawing/2014/main" val="17653326"/>
                    </a:ext>
                  </a:extLst>
                </a:gridCol>
                <a:gridCol w="1603081">
                  <a:extLst>
                    <a:ext uri="{9D8B030D-6E8A-4147-A177-3AD203B41FA5}">
                      <a16:colId xmlns:a16="http://schemas.microsoft.com/office/drawing/2014/main" val="1367175514"/>
                    </a:ext>
                  </a:extLst>
                </a:gridCol>
                <a:gridCol w="3664186">
                  <a:extLst>
                    <a:ext uri="{9D8B030D-6E8A-4147-A177-3AD203B41FA5}">
                      <a16:colId xmlns:a16="http://schemas.microsoft.com/office/drawing/2014/main" val="2911563034"/>
                    </a:ext>
                  </a:extLst>
                </a:gridCol>
              </a:tblGrid>
              <a:tr h="298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칼럼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속성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9347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order_seq_num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주문상품번호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주문자의 개별 주문 상품을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6723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주문자들의 주문을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8648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86595" y="1074656"/>
            <a:ext cx="5294812" cy="2520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주문번호는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주문상품의</a:t>
            </a:r>
            <a:r>
              <a:rPr lang="ko-KR" altLang="en-US" sz="1400" b="1" dirty="0" smtClean="0"/>
              <a:t> 개수와 관계없이 주문 당 한 개로 생성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5337013" y="4138157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37013" y="4922492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5781782"/>
            <a:ext cx="5826369" cy="5341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27" y="215182"/>
            <a:ext cx="5915073" cy="539162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66010" y="618562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1999" y="1012102"/>
            <a:ext cx="314076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173104"/>
            <a:ext cx="5128253" cy="45476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001" y="3018382"/>
            <a:ext cx="5054400" cy="16101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99" y="5436134"/>
            <a:ext cx="5054400" cy="11249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999" y="2780909"/>
            <a:ext cx="5035994" cy="2186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여부에 따른 주문 페이지 처리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1999" y="4996208"/>
            <a:ext cx="5035994" cy="419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브라우저에서 주문 정보를 받아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세션에 바인딩 후 </a:t>
            </a:r>
            <a:r>
              <a:rPr lang="ko-KR" altLang="en-US" sz="1400" b="1" dirty="0" err="1" smtClean="0"/>
              <a:t>주문창으로</a:t>
            </a:r>
            <a:r>
              <a:rPr lang="ko-KR" altLang="en-US" sz="1400" b="1" dirty="0" smtClean="0"/>
              <a:t>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102000" y="2243580"/>
            <a:ext cx="4126082" cy="29977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2000" y="5241304"/>
            <a:ext cx="4474849" cy="2262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설정한 후 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6095480" y="5467545"/>
            <a:ext cx="5802530" cy="1392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2000" y="5787392"/>
            <a:ext cx="5796010" cy="3982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2000" y="6202838"/>
            <a:ext cx="5219592" cy="41478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주문자 정보를 표시하도록 전달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상품 목록을 표시하도록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33129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" y="1827538"/>
            <a:ext cx="2070675" cy="1901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92" y="1711461"/>
            <a:ext cx="3065285" cy="47511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329" y="1222929"/>
            <a:ext cx="3104492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o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883" y="1832302"/>
            <a:ext cx="2428610" cy="189811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19792" y="1711450"/>
            <a:ext cx="3084329" cy="475104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450" y="3879534"/>
            <a:ext cx="2454043" cy="7935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페이지가 표시되면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주문자의 휴대폰 번호와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유선 전화번호를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셀렉트</a:t>
            </a:r>
            <a:r>
              <a:rPr lang="ko-KR" altLang="en-US" sz="1400" b="1" dirty="0" smtClean="0"/>
              <a:t> 박스에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61956" y="6058467"/>
            <a:ext cx="2202649" cy="62544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최종 결제하기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주문창에서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입력한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설정하여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컨트롤러로 전송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153" y="457089"/>
            <a:ext cx="3338768" cy="31501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18421" y="439352"/>
            <a:ext cx="3497066" cy="3238625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68311" y="224571"/>
            <a:ext cx="3247175" cy="168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미로그인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구매시도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06" y="2644566"/>
            <a:ext cx="2412303" cy="12735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88361" y="2576057"/>
            <a:ext cx="2583137" cy="134200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38305" y="2340425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008" y="4043116"/>
            <a:ext cx="2551550" cy="24691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7008" y="4043116"/>
            <a:ext cx="2551550" cy="246912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940" y="3800250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787702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874416"/>
            <a:ext cx="6009287" cy="228077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 해결 및 결과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모드 회원 관리 기능 오류</a:t>
            </a:r>
            <a:r>
              <a:rPr lang="en-US" altLang="ko-KR" sz="2000" dirty="0" smtClean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2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3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1"/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회원가입 </a:t>
            </a:r>
            <a:r>
              <a:rPr lang="ko-KR" altLang="en-US" dirty="0"/>
              <a:t>클릭 시 회원가입 창 </a:t>
            </a:r>
            <a:r>
              <a:rPr lang="ko-KR" altLang="en-US" dirty="0" err="1"/>
              <a:t>미출력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회원가입창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미출력</a:t>
            </a:r>
            <a:r>
              <a:rPr lang="ko-KR" altLang="en-US" dirty="0" smtClean="0"/>
              <a:t> 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5" y="2112214"/>
            <a:ext cx="5037038" cy="2016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2881" y="3629319"/>
            <a:ext cx="452487" cy="17580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960"/>
          <a:stretch/>
        </p:blipFill>
        <p:spPr>
          <a:xfrm>
            <a:off x="6101999" y="2801219"/>
            <a:ext cx="5451913" cy="2129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12026" y="4341382"/>
            <a:ext cx="2375553" cy="21176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  <a:endCxn id="9" idx="0"/>
          </p:cNvCxnSpPr>
          <p:nvPr/>
        </p:nvCxnSpPr>
        <p:spPr>
          <a:xfrm>
            <a:off x="3139125" y="3805126"/>
            <a:ext cx="7060678" cy="5362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0408" y="4128317"/>
            <a:ext cx="4085155" cy="2130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jsp</a:t>
            </a:r>
            <a:r>
              <a:rPr lang="ko-KR" altLang="en-US" sz="1400" b="1" dirty="0" smtClean="0"/>
              <a:t>파일 </a:t>
            </a:r>
            <a:r>
              <a:rPr lang="en-US" altLang="ko-KR" sz="1400" b="1" dirty="0" err="1" smtClean="0"/>
              <a:t>contextPath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경로 오류로 회원가입 창 </a:t>
            </a:r>
            <a:r>
              <a:rPr lang="ko-KR" altLang="en-US" sz="1400" b="1" dirty="0" err="1" smtClean="0"/>
              <a:t>미출력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406" y="1350487"/>
            <a:ext cx="4238577" cy="46799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회원가입창</a:t>
            </a:r>
            <a:r>
              <a:rPr lang="ko-KR" altLang="en-US" dirty="0"/>
              <a:t> </a:t>
            </a:r>
            <a:r>
              <a:rPr lang="ko-KR" altLang="en-US" dirty="0" err="1"/>
              <a:t>미출력</a:t>
            </a:r>
            <a:r>
              <a:rPr lang="ko-KR" altLang="en-US" dirty="0"/>
              <a:t> 오류 해결 및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70"/>
          <a:stretch/>
        </p:blipFill>
        <p:spPr>
          <a:xfrm>
            <a:off x="417404" y="1033659"/>
            <a:ext cx="4484302" cy="2786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3613"/>
          <a:stretch/>
        </p:blipFill>
        <p:spPr>
          <a:xfrm>
            <a:off x="2584404" y="3797502"/>
            <a:ext cx="4187352" cy="2789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53198" y="3538071"/>
            <a:ext cx="2115487" cy="17608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46577" y="6294374"/>
            <a:ext cx="1555423" cy="15363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2"/>
            <a:endCxn id="9" idx="1"/>
          </p:cNvCxnSpPr>
          <p:nvPr/>
        </p:nvCxnSpPr>
        <p:spPr>
          <a:xfrm>
            <a:off x="2910942" y="3714160"/>
            <a:ext cx="1635635" cy="26570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6505" y="4159158"/>
            <a:ext cx="2992952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 addMember</a:t>
            </a:r>
            <a:r>
              <a:rPr lang="en-US" altLang="ko-KR" sz="1400" b="1" dirty="0" smtClean="0"/>
              <a:t>.do→memberForm.do </a:t>
            </a:r>
            <a:r>
              <a:rPr lang="ko-KR" altLang="en-US" sz="1400" b="1" dirty="0" smtClean="0"/>
              <a:t>로 변경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40115" y="1423448"/>
            <a:ext cx="4385172" cy="4606990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0115" y="11783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4764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4039091"/>
            <a:ext cx="5708797" cy="1361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00" y="1949433"/>
            <a:ext cx="5708797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623742"/>
            <a:ext cx="5321028" cy="211039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02800"/>
            <a:ext cx="11340000" cy="4680000"/>
          </a:xfrm>
        </p:spPr>
        <p:txBody>
          <a:bodyPr/>
          <a:lstStyle/>
          <a:p>
            <a:r>
              <a:rPr lang="en-US" altLang="ko-KR" dirty="0" err="1" smtClean="0"/>
              <a:t>sql</a:t>
            </a:r>
            <a:r>
              <a:rPr lang="ko-KR" altLang="en-US" dirty="0" smtClean="0"/>
              <a:t>문 </a:t>
            </a:r>
            <a:r>
              <a:rPr lang="ko-KR" altLang="en-US" dirty="0" err="1" smtClean="0"/>
              <a:t>테이블명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 </a:t>
            </a:r>
            <a:r>
              <a:rPr lang="ko-KR" altLang="en-US" dirty="0"/>
              <a:t>오류로 인한 페이지 미 출력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해결 방안 </a:t>
            </a:r>
            <a:r>
              <a:rPr lang="en-US" altLang="ko-KR" dirty="0" smtClean="0"/>
              <a:t>: admin_member.xml</a:t>
            </a:r>
            <a:r>
              <a:rPr lang="ko-KR" altLang="en-US" dirty="0" smtClean="0"/>
              <a:t>파일 </a:t>
            </a:r>
            <a:r>
              <a:rPr lang="en-US" altLang="ko-KR" dirty="0" err="1" smtClean="0"/>
              <a:t>t_shoping_member</a:t>
            </a:r>
            <a:r>
              <a:rPr lang="en-US" altLang="ko-KR" dirty="0" smtClean="0"/>
              <a:t> </a:t>
            </a:r>
            <a:r>
              <a:rPr lang="en-US" altLang="ko-KR" dirty="0"/>
              <a:t>→</a:t>
            </a:r>
            <a:r>
              <a:rPr lang="en-US" altLang="ko-KR" dirty="0" err="1"/>
              <a:t>t_shopping_member</a:t>
            </a:r>
            <a:r>
              <a:rPr lang="en-US" altLang="ko-KR" dirty="0"/>
              <a:t> </a:t>
            </a:r>
            <a:r>
              <a:rPr lang="ko-KR" altLang="en-US" dirty="0"/>
              <a:t>으로 변경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37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616105" y="2559670"/>
            <a:ext cx="970956" cy="164676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16105" y="4623828"/>
            <a:ext cx="952108" cy="19172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2812" y="4070171"/>
            <a:ext cx="4065818" cy="207390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18" idx="0"/>
          </p:cNvCxnSpPr>
          <p:nvPr/>
        </p:nvCxnSpPr>
        <p:spPr>
          <a:xfrm flipH="1">
            <a:off x="9092159" y="2724346"/>
            <a:ext cx="9424" cy="18994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3"/>
            <a:endCxn id="17" idx="1"/>
          </p:cNvCxnSpPr>
          <p:nvPr/>
        </p:nvCxnSpPr>
        <p:spPr>
          <a:xfrm flipV="1">
            <a:off x="5828630" y="2642008"/>
            <a:ext cx="2787475" cy="1531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/>
              <a:t>회원 정보에 </a:t>
            </a:r>
            <a:r>
              <a:rPr lang="en-US" altLang="ko-KR" dirty="0"/>
              <a:t>null </a:t>
            </a:r>
            <a:r>
              <a:rPr lang="ko-KR" altLang="en-US" dirty="0"/>
              <a:t>값이 있는 경우</a:t>
            </a:r>
            <a:r>
              <a:rPr lang="en-US" altLang="ko-KR" dirty="0"/>
              <a:t>, </a:t>
            </a:r>
            <a:r>
              <a:rPr lang="ko-KR" altLang="en-US" dirty="0"/>
              <a:t>관리자 모드 회원 관리에서 </a:t>
            </a:r>
            <a:r>
              <a:rPr lang="en-US" altLang="ko-KR" dirty="0"/>
              <a:t>null</a:t>
            </a:r>
            <a:r>
              <a:rPr lang="ko-KR" altLang="en-US" dirty="0"/>
              <a:t>값 읽지 못해 페이지 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38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2" y="4353608"/>
            <a:ext cx="4855328" cy="22335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769612" y="4466467"/>
            <a:ext cx="4855328" cy="1906054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페이지 순서 역순 출력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606"/>
          <a:stretch/>
        </p:blipFill>
        <p:spPr>
          <a:xfrm>
            <a:off x="630269" y="1533164"/>
            <a:ext cx="4415964" cy="26237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78058" y="3367762"/>
            <a:ext cx="1072145" cy="20616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95306" y="6028705"/>
            <a:ext cx="1109224" cy="25297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60" y="1356723"/>
            <a:ext cx="6163039" cy="16476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4692" y="2500645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400" b="1" dirty="0" err="1" smtClean="0"/>
              <a:t>chapter→section</a:t>
            </a:r>
            <a:r>
              <a:rPr lang="ko-KR" altLang="en-US" sz="1200" b="1" dirty="0" smtClean="0"/>
              <a:t>으로 변경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57740" y="1704410"/>
            <a:ext cx="516903" cy="16266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60" y="3005450"/>
            <a:ext cx="6700467" cy="13331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108037" y="3254123"/>
            <a:ext cx="516903" cy="178104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</p:cNvCxnSpPr>
          <p:nvPr/>
        </p:nvCxnSpPr>
        <p:spPr>
          <a:xfrm>
            <a:off x="6216192" y="1867079"/>
            <a:ext cx="117000" cy="1339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10895" y="1829265"/>
            <a:ext cx="2537295" cy="16415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70600" y="4226046"/>
            <a:ext cx="982141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9314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5525" y="2655433"/>
            <a:ext cx="1085850" cy="14573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Client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(browser)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8625" y="1226683"/>
            <a:ext cx="952500" cy="475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Spring's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Disptacher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Servlet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40375" y="1655307"/>
            <a:ext cx="1647825" cy="723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Handler Mapping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40375" y="2522084"/>
            <a:ext cx="1638299" cy="8001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 dirty="0">
                <a:solidFill>
                  <a:schemeClr val="tx1"/>
                </a:solidFill>
              </a:rPr>
              <a:t>Controller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(Servlet)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Controller —&gt; Service —&gt; Dao —&gt; DB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8001" y="3741282"/>
            <a:ext cx="1590674" cy="94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 Resolver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78476" y="5208133"/>
            <a:ext cx="1628774" cy="5905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</a:t>
            </a:r>
            <a:r>
              <a:rPr lang="en-US" altLang="ko-KR" sz="1200" b="1" baseline="0">
                <a:solidFill>
                  <a:schemeClr val="tx1"/>
                </a:solidFill>
              </a:rPr>
              <a:t> </a:t>
            </a:r>
            <a:r>
              <a:rPr lang="en-US" altLang="ko-KR" sz="1200" b="1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35975" y="2503033"/>
            <a:ext cx="1095374" cy="514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Java</a:t>
            </a:r>
            <a:r>
              <a:rPr lang="en-US" altLang="ko-KR" sz="1100" b="1" baseline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074275" y="2541133"/>
            <a:ext cx="685800" cy="495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(DAO)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275" y="3646033"/>
            <a:ext cx="676275" cy="561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DB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130425" y="2988808"/>
            <a:ext cx="866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902077" y="1815093"/>
            <a:ext cx="1638298" cy="1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930650" y="4636634"/>
            <a:ext cx="1638300" cy="1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930650" y="5379583"/>
            <a:ext cx="1638300" cy="2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/>
          <p:cNvSpPr txBox="1"/>
          <p:nvPr/>
        </p:nvSpPr>
        <p:spPr>
          <a:xfrm>
            <a:off x="4216400" y="5160508"/>
            <a:ext cx="565219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endParaRPr lang="ko-KR" altLang="en-US" sz="1100" b="1"/>
          </a:p>
        </p:txBody>
      </p:sp>
      <p:sp>
        <p:nvSpPr>
          <p:cNvPr id="19" name="TextBox 27"/>
          <p:cNvSpPr txBox="1"/>
          <p:nvPr/>
        </p:nvSpPr>
        <p:spPr>
          <a:xfrm>
            <a:off x="4121150" y="155053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0" name="TextBox 28"/>
          <p:cNvSpPr txBox="1"/>
          <p:nvPr/>
        </p:nvSpPr>
        <p:spPr>
          <a:xfrm>
            <a:off x="4273585" y="3977771"/>
            <a:ext cx="86040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name</a:t>
            </a:r>
            <a:endParaRPr lang="ko-KR" altLang="en-US" sz="11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11600" y="2598283"/>
            <a:ext cx="16192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0"/>
          <p:cNvSpPr txBox="1"/>
          <p:nvPr/>
        </p:nvSpPr>
        <p:spPr>
          <a:xfrm>
            <a:off x="4111625" y="2322058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3" name="TextBox 32"/>
          <p:cNvSpPr txBox="1"/>
          <p:nvPr/>
        </p:nvSpPr>
        <p:spPr>
          <a:xfrm>
            <a:off x="2178050" y="271258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01850" y="3898446"/>
            <a:ext cx="866775" cy="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930650" y="2179183"/>
            <a:ext cx="1619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3921127" y="3045962"/>
            <a:ext cx="1600198" cy="2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902077" y="4217533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911602" y="5655808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/>
          <p:cNvSpPr txBox="1"/>
          <p:nvPr/>
        </p:nvSpPr>
        <p:spPr>
          <a:xfrm>
            <a:off x="2178050" y="3636508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endParaRPr lang="ko-KR" altLang="ko-KR" b="1">
              <a:effectLst/>
            </a:endParaRPr>
          </a:p>
        </p:txBody>
      </p:sp>
      <p:sp>
        <p:nvSpPr>
          <p:cNvPr id="30" name="TextBox 55"/>
          <p:cNvSpPr txBox="1"/>
          <p:nvPr/>
        </p:nvSpPr>
        <p:spPr>
          <a:xfrm>
            <a:off x="4178300" y="5398633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Response</a:t>
            </a:r>
            <a:endParaRPr lang="ko-KR" altLang="en-US" sz="1100" b="1"/>
          </a:p>
        </p:txBody>
      </p:sp>
      <p:sp>
        <p:nvSpPr>
          <p:cNvPr id="31" name="TextBox 56"/>
          <p:cNvSpPr txBox="1"/>
          <p:nvPr/>
        </p:nvSpPr>
        <p:spPr>
          <a:xfrm>
            <a:off x="4207397" y="4422901"/>
            <a:ext cx="877356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object</a:t>
            </a:r>
            <a:endParaRPr lang="ko-KR" altLang="en-US" sz="1100" b="1" dirty="0"/>
          </a:p>
        </p:txBody>
      </p:sp>
      <p:sp>
        <p:nvSpPr>
          <p:cNvPr id="32" name="TextBox 57"/>
          <p:cNvSpPr txBox="1"/>
          <p:nvPr/>
        </p:nvSpPr>
        <p:spPr>
          <a:xfrm>
            <a:off x="4159250" y="1902958"/>
            <a:ext cx="77623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</a:t>
            </a:r>
            <a:endParaRPr lang="ko-KR" altLang="en-US" sz="1100" b="1"/>
          </a:p>
        </p:txBody>
      </p:sp>
      <p:sp>
        <p:nvSpPr>
          <p:cNvPr id="33" name="TextBox 58"/>
          <p:cNvSpPr txBox="1"/>
          <p:nvPr/>
        </p:nvSpPr>
        <p:spPr>
          <a:xfrm>
            <a:off x="4025900" y="2674483"/>
            <a:ext cx="1595180" cy="436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r>
              <a:rPr lang="en-US" altLang="ko-KR" sz="1100" b="1" baseline="0"/>
              <a:t> Object and</a:t>
            </a:r>
          </a:p>
          <a:p>
            <a:r>
              <a:rPr lang="en-US" altLang="ko-KR" sz="1100" b="1" baseline="0"/>
              <a:t>View name/View object</a:t>
            </a:r>
            <a:endParaRPr lang="ko-KR" altLang="en-US" sz="1100" b="1"/>
          </a:p>
        </p:txBody>
      </p:sp>
      <p:cxnSp>
        <p:nvCxnSpPr>
          <p:cNvPr id="34" name="직선 화살표 연결선 33"/>
          <p:cNvCxnSpPr>
            <a:stCxn id="12" idx="2"/>
            <a:endCxn id="13" idx="0"/>
          </p:cNvCxnSpPr>
          <p:nvPr/>
        </p:nvCxnSpPr>
        <p:spPr>
          <a:xfrm flipH="1">
            <a:off x="10412413" y="3036433"/>
            <a:ext cx="4762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1"/>
          </p:cNvCxnSpPr>
          <p:nvPr/>
        </p:nvCxnSpPr>
        <p:spPr>
          <a:xfrm flipH="1">
            <a:off x="9521825" y="2788783"/>
            <a:ext cx="552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1"/>
          </p:cNvCxnSpPr>
          <p:nvPr/>
        </p:nvCxnSpPr>
        <p:spPr>
          <a:xfrm flipH="1" flipV="1">
            <a:off x="7178675" y="2750683"/>
            <a:ext cx="1257300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388224" y="2798308"/>
            <a:ext cx="962025" cy="8572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Model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(Java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Beans)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xtBox 87"/>
          <p:cNvSpPr txBox="1"/>
          <p:nvPr/>
        </p:nvSpPr>
        <p:spPr>
          <a:xfrm>
            <a:off x="5502274" y="2102983"/>
            <a:ext cx="1714501" cy="2476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 URL</a:t>
            </a:r>
            <a:r>
              <a:rPr lang="en-US" altLang="ko-KR" sz="1100" b="1" baseline="0"/>
              <a:t> Mapping</a:t>
            </a:r>
            <a:endParaRPr lang="ko-KR" altLang="en-US" sz="1100" b="1"/>
          </a:p>
        </p:txBody>
      </p:sp>
      <p:sp>
        <p:nvSpPr>
          <p:cNvPr id="39" name="TextBox 88"/>
          <p:cNvSpPr txBox="1"/>
          <p:nvPr/>
        </p:nvSpPr>
        <p:spPr>
          <a:xfrm>
            <a:off x="5616575" y="4331832"/>
            <a:ext cx="1209675" cy="2952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Find View Object</a:t>
            </a:r>
            <a:endParaRPr lang="ko-KR" altLang="en-US" sz="1100" b="1"/>
          </a:p>
        </p:txBody>
      </p:sp>
      <p:sp>
        <p:nvSpPr>
          <p:cNvPr id="40" name="TextBox 89"/>
          <p:cNvSpPr txBox="1"/>
          <p:nvPr/>
        </p:nvSpPr>
        <p:spPr>
          <a:xfrm>
            <a:off x="8416925" y="2998333"/>
            <a:ext cx="1209675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Business</a:t>
            </a:r>
            <a:r>
              <a:rPr lang="en-US" altLang="ko-KR" sz="1100" b="1" baseline="0"/>
              <a:t> Logic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+1 23 987 6554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지민</a:t>
            </a:r>
            <a:r>
              <a:rPr lang="en-US" altLang="ko-KR" dirty="0" smtClean="0"/>
              <a:t>@email.com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  <p:sp>
        <p:nvSpPr>
          <p:cNvPr id="2" name="구름 1">
            <a:hlinkClick r:id="rId3" action="ppaction://hlinksldjump"/>
          </p:cNvPr>
          <p:cNvSpPr/>
          <p:nvPr/>
        </p:nvSpPr>
        <p:spPr>
          <a:xfrm>
            <a:off x="10348607" y="6155190"/>
            <a:ext cx="800100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장바구니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Application Structure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6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17693"/>
              </p:ext>
            </p:extLst>
          </p:nvPr>
        </p:nvGraphicFramePr>
        <p:xfrm>
          <a:off x="1619853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669599" y="1276083"/>
            <a:ext cx="93984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07439"/>
              </p:ext>
            </p:extLst>
          </p:nvPr>
        </p:nvGraphicFramePr>
        <p:xfrm>
          <a:off x="1847850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62550"/>
              </p:ext>
            </p:extLst>
          </p:nvPr>
        </p:nvGraphicFramePr>
        <p:xfrm>
          <a:off x="4515036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>
          <a:xfrm flipV="1">
            <a:off x="3598713" y="2963438"/>
            <a:ext cx="1590438" cy="30004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723281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58273" y="2250289"/>
            <a:ext cx="465619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b="1" dirty="0" smtClean="0">
                <a:ea typeface="맑은 고딕" panose="020B0503020000020004" pitchFamily="50" charset="-127"/>
              </a:rPr>
              <a:t>모든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Controller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클래스들은 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BaseController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클래스를 상속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16122" y="3696035"/>
            <a:ext cx="3402404" cy="415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b="1" dirty="0" smtClean="0"/>
              <a:t>Service</a:t>
            </a:r>
            <a:r>
              <a:rPr lang="ko-KR" altLang="en-US" sz="1400" b="1" dirty="0" smtClean="0"/>
              <a:t>와  </a:t>
            </a:r>
            <a:r>
              <a:rPr lang="en-US" altLang="ko-KR" sz="1400" b="1" dirty="0" smtClean="0"/>
              <a:t>DAO</a:t>
            </a:r>
            <a:r>
              <a:rPr lang="ko-KR" altLang="en-US" sz="1400" b="1" dirty="0" smtClean="0"/>
              <a:t>간의 계층 구조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1181100" y="589487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Web Application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614882"/>
            <a:ext cx="11340000" cy="432000"/>
          </a:xfrm>
        </p:spPr>
        <p:txBody>
          <a:bodyPr/>
          <a:lstStyle/>
          <a:p>
            <a:r>
              <a:rPr lang="en-US" altLang="ko-KR" sz="2500" dirty="0" smtClean="0"/>
              <a:t> </a:t>
            </a:r>
            <a:r>
              <a:rPr lang="en-US" altLang="ko-KR" sz="2800" dirty="0"/>
              <a:t>Web Application </a:t>
            </a:r>
            <a:r>
              <a:rPr lang="en-US" altLang="ko-KR" sz="2500" dirty="0" smtClean="0"/>
              <a:t>***Controller, ***DAO, ***</a:t>
            </a:r>
            <a:r>
              <a:rPr lang="en-US" altLang="ko-KR" sz="2500" dirty="0" err="1" smtClean="0"/>
              <a:t>ServiceImpl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계층 구조</a:t>
            </a:r>
            <a:endParaRPr lang="ko-KR" altLang="en-US" sz="25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977"/>
            <a:ext cx="2904997" cy="40654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537757" y="1818977"/>
            <a:ext cx="2432737" cy="406545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171454" y="1818977"/>
            <a:ext cx="2284883" cy="406545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58" y="1818977"/>
            <a:ext cx="3008733" cy="40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사용 </a:t>
            </a:r>
            <a:r>
              <a:rPr lang="en-US" altLang="ko-KR" sz="2400" dirty="0"/>
              <a:t>dependency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1198</Words>
  <Application>Microsoft Office PowerPoint</Application>
  <PresentationFormat>와이드스크린</PresentationFormat>
  <Paragraphs>371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구조</vt:lpstr>
      <vt:lpstr>Spring MVC Architecture</vt:lpstr>
      <vt:lpstr>ERD</vt:lpstr>
      <vt:lpstr>Web Application Structure</vt:lpstr>
      <vt:lpstr>Controller 계층 구조 및 Service와 DAO클래스의 계층 구조</vt:lpstr>
      <vt:lpstr> Web Application ***Controller, ***DAO, ***ServiceImpl 계층 구조</vt:lpstr>
      <vt:lpstr>설정</vt:lpstr>
      <vt:lpstr>설정</vt:lpstr>
      <vt:lpstr>설정</vt:lpstr>
      <vt:lpstr>설정</vt:lpstr>
      <vt:lpstr>구현</vt:lpstr>
      <vt:lpstr>메인페이지-mapper</vt:lpstr>
      <vt:lpstr>메인페이지-tiles</vt:lpstr>
      <vt:lpstr>메인페이지</vt:lpstr>
      <vt:lpstr>메인페이지</vt:lpstr>
      <vt:lpstr>상품 상세</vt:lpstr>
      <vt:lpstr>상품 상세</vt:lpstr>
      <vt:lpstr>검색 자동 완성 기능</vt:lpstr>
      <vt:lpstr>검색 자동 완성 기능</vt:lpstr>
      <vt:lpstr>로그인</vt:lpstr>
      <vt:lpstr>로그인</vt:lpstr>
      <vt:lpstr>회원가입</vt:lpstr>
      <vt:lpstr>회원가입</vt:lpstr>
      <vt:lpstr>장바구니 기능</vt:lpstr>
      <vt:lpstr>장바구니 기능</vt:lpstr>
      <vt:lpstr>장바구니 기능</vt:lpstr>
      <vt:lpstr>주문 기능</vt:lpstr>
      <vt:lpstr>PowerPoint 프레젠테이션</vt:lpstr>
      <vt:lpstr>주문 기능</vt:lpstr>
      <vt:lpstr>주문 기능</vt:lpstr>
      <vt:lpstr>주문 기능</vt:lpstr>
      <vt:lpstr>오류 해결</vt:lpstr>
      <vt:lpstr>회원가입창 미출력 오류</vt:lpstr>
      <vt:lpstr>회원가입창 미출력 오류 해결 및 결과</vt:lpstr>
      <vt:lpstr>관리자 모드 회원 관리 기능 오류1</vt:lpstr>
      <vt:lpstr>관리자 모드 회원 관리 기능 오류2</vt:lpstr>
      <vt:lpstr>관리자 모드 회원 관리 기능 오류3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2022-10-13T05:17:36Z</dcterms:modified>
</cp:coreProperties>
</file>